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8"/>
  </p:notesMasterIdLst>
  <p:sldIdLst>
    <p:sldId id="256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32" autoAdjust="0"/>
  </p:normalViewPr>
  <p:slideViewPr>
    <p:cSldViewPr snapToGrid="0">
      <p:cViewPr varScale="1">
        <p:scale>
          <a:sx n="106" d="100"/>
          <a:sy n="106" d="100"/>
        </p:scale>
        <p:origin x="8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21222-11D6-4AB0-A523-4480504122EA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DD586-1C39-46E5-8FB8-8E88C8478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46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5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0"/>
            <a:ext cx="112471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B365D"/>
                </a:solidFill>
              </a:rPr>
              <a:t>NEW HAMPSHIRE HAS</a:t>
            </a:r>
            <a:endParaRPr lang="en-US" sz="3800" dirty="0"/>
          </a:p>
          <a:p>
            <a:pPr marL="0" indent="0" algn="ctr">
              <a:buNone/>
            </a:pPr>
            <a:r>
              <a:rPr lang="en-US" sz="3800" b="1" dirty="0">
                <a:solidFill>
                  <a:srgbClr val="1B365D"/>
                </a:solidFill>
              </a:rPr>
              <a:t>A BALLOT COUNTING PROBLEM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420624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8B1E3F"/>
                </a:solidFill>
              </a:rPr>
              <a:t>Radio Frequency Activity Detected at a voting machine during the Primary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8B1E3F"/>
                </a:solidFill>
              </a:rPr>
              <a:t>The law bans internet access.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8B1E3F"/>
                </a:solidFill>
              </a:rPr>
              <a:t>No one has checked the machines towns acquired.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rgbClr val="8B1E3F"/>
                </a:solidFill>
              </a:rPr>
              <a:t>The user of the machine must show it cannot reach the internet.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54864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55555"/>
                </a:solidFill>
              </a:rPr>
              <a:t>12 October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96696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65D"/>
                </a:solidFill>
              </a:rPr>
              <a:t>Nashua Ward 9 — Internet activity on Primary day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020824"/>
            <a:ext cx="10972800" cy="4005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On 8 September 2026, during the primary, a Nashua Ward 9 moderator held a radio-frequency meter that detects cellular, Wi-Fi, radio, or other activity beside an ImageCast 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The radio numbers registered activity. The electric and magnetic rows read zero.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That is a meter record of RF activity. It is not proof the machine was on the internet. No one can say it was not.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City and Concord officials were notified. Thirty-four days later, no office has contacted the moderator or taken action.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07008"/>
            <a:ext cx="11430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1. The law already bans the internet 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2029968"/>
            <a:ext cx="1143000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voting machine shall not have access to the internet.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It shall not be connected to it.  RSA 656:42, X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That is the rule.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vendor presentation is not a check.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lab certificate of the model is not a check.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contract is not a check.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5504688"/>
            <a:ext cx="11430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8B1E3F"/>
                </a:solidFill>
              </a:rPr>
              <a:t>The town that acquired and uses the machine is the party that must show compliance.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6666"/>
                </a:solidFill>
              </a:rPr>
              <a:t>Not legal advice. Not a finding that any result was changed.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66344" y="1645920"/>
            <a:ext cx="10972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/>
              <a:t>A</a:t>
            </a:r>
            <a:r>
              <a:rPr lang="en-US" sz="2400" dirty="0"/>
              <a:t> device is considered </a:t>
            </a:r>
            <a:r>
              <a:rPr lang="en-US" sz="2400" b="1" dirty="0"/>
              <a:t>altered</a:t>
            </a:r>
            <a:r>
              <a:rPr lang="en-US" sz="2400" dirty="0"/>
              <a:t> if any mechanical or electronic part, hardware, software, or programming has been changed. </a:t>
            </a:r>
            <a:r>
              <a:rPr lang="en-US" sz="2400" b="1" dirty="0"/>
              <a:t>RSA 656:41</a:t>
            </a:r>
          </a:p>
          <a:p>
            <a:endParaRPr lang="en-US" sz="2400" dirty="0"/>
          </a:p>
          <a:p>
            <a:r>
              <a:rPr lang="en-US" sz="2400" dirty="0"/>
              <a:t>Any device that is altered must be </a:t>
            </a:r>
            <a:r>
              <a:rPr lang="en-US" sz="2400" b="1" dirty="0"/>
              <a:t>re-approved</a:t>
            </a:r>
            <a:r>
              <a:rPr lang="en-US" sz="2400" dirty="0"/>
              <a:t> by the </a:t>
            </a:r>
            <a:r>
              <a:rPr lang="en-US" sz="2400" u="sng" dirty="0"/>
              <a:t>Ballot Law Commission</a:t>
            </a:r>
            <a:r>
              <a:rPr lang="en-US" sz="2400" dirty="0"/>
              <a:t> before it can be used in any election in New Hampshire.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5</a:t>
            </a:r>
            <a:endParaRPr lang="en-US" sz="10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B8FB2F82-4324-43CD-486C-72EAD9FCDB20}"/>
              </a:ext>
            </a:extLst>
          </p:cNvPr>
          <p:cNvSpPr/>
          <p:nvPr/>
        </p:nvSpPr>
        <p:spPr>
          <a:xfrm>
            <a:off x="457200" y="1207008"/>
            <a:ext cx="11430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2. The law also requires recertification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0832" y="1021842"/>
            <a:ext cx="1242364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3. Two models were approved.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   The machines in our towns were not examined.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87096" y="2350008"/>
            <a:ext cx="11804904" cy="3406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The Ballot Law Commission approved 2 voting machine models in September 2023.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Dominion/Liberty </a:t>
            </a:r>
            <a:r>
              <a:rPr lang="en-US" sz="2400" dirty="0" err="1">
                <a:solidFill>
                  <a:srgbClr val="000000"/>
                </a:solidFill>
              </a:rPr>
              <a:t>Imagecast</a:t>
            </a:r>
            <a:r>
              <a:rPr lang="en-US" sz="2400" dirty="0">
                <a:solidFill>
                  <a:srgbClr val="000000"/>
                </a:solidFill>
              </a:rPr>
              <a:t> and Voting Works</a:t>
            </a:r>
            <a:endParaRPr lang="en-US" sz="2400" dirty="0"/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Approval allows a town buy or lease the device.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It is not a technical examination of the machine the town received.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This approval did not check for internet access on the acquired unit.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6492240"/>
            <a:ext cx="11430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6666"/>
                </a:solidFill>
              </a:rPr>
              <a:t>Not legal advice. Not a finding that any result was changed.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188720"/>
            <a:ext cx="1159459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4. No examination of any acquired machine has been documented</a:t>
            </a:r>
            <a:r>
              <a:rPr lang="en-US" sz="2800" b="1" dirty="0">
                <a:solidFill>
                  <a:srgbClr val="1B365D"/>
                </a:solidFill>
              </a:rPr>
              <a:t>.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719528" y="2011680"/>
            <a:ext cx="10619032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Not the scanner.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Not the instructions on it.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Not the computer board.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Not a check for a network.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Not the software loaded on election day.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484632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8B1E3F"/>
                </a:solidFill>
              </a:rPr>
              <a:t>If the record exists, produce it. If it does not, the examination has not been shown.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3464" y="978408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5. Why this matters —-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283464" y="1865376"/>
            <a:ext cx="11603736" cy="4562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 err="1"/>
              <a:t>Imagecast</a:t>
            </a:r>
            <a:r>
              <a:rPr lang="en-US" sz="2400" dirty="0"/>
              <a:t> and VotingWorks introduced the QR style photo ballot counting technology into our elections starting in 2023.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The voter marks the oval.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The camera photographs the ballot.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The instructions on the scanner tell the camera what picture to send.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The computer turns that picture into the totals.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The moderator signs the tape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C00000"/>
                </a:solidFill>
              </a:rPr>
              <a:t>The path from ballot QR to the tape is sealed from any review</a:t>
            </a:r>
            <a:r>
              <a:rPr lang="en-US" sz="2400" dirty="0"/>
              <a:t>. </a:t>
            </a:r>
          </a:p>
          <a:p>
            <a:r>
              <a:rPr lang="en-US" sz="2400" dirty="0"/>
              <a:t>No one can read the election day software</a:t>
            </a:r>
            <a:r>
              <a:rPr lang="en-US" dirty="0"/>
              <a:t>.  </a:t>
            </a:r>
          </a:p>
          <a:p>
            <a:r>
              <a:rPr lang="en-US" sz="2400" dirty="0"/>
              <a:t>Pictures of ballots are not public. RSA 656:42, IX.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950976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6. Why the town is responsible — the contract bind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66344" y="2560320"/>
            <a:ext cx="11603736" cy="33467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B1F3A"/>
                </a:solidFill>
                <a:latin typeface="Calibri"/>
              </a:rPr>
              <a:t>The Commission approved a type of machine. That is a state act.</a:t>
            </a:r>
          </a:p>
          <a:p>
            <a:pPr>
              <a:spcAft>
                <a:spcPts val="600"/>
              </a:spcAft>
            </a:pPr>
            <a:endParaRPr lang="en-US" sz="2800" dirty="0">
              <a:solidFill>
                <a:srgbClr val="0B1F3A"/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B1F3A"/>
                </a:solidFill>
                <a:latin typeface="Calibri"/>
              </a:rPr>
              <a:t>The town bought or leased the unit, and the town signed the contract.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B1F3A"/>
                </a:solidFill>
                <a:latin typeface="Calibri"/>
              </a:rPr>
              <a:t>The state does not own the machine in the town closet.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B1F3A"/>
                </a:solidFill>
                <a:latin typeface="Calibri"/>
              </a:rPr>
              <a:t>RSA 656:40 lets a town use an approved device. It does not have to.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0B1F3A"/>
                </a:solidFill>
                <a:latin typeface="Calibri"/>
              </a:rPr>
              <a:t>Contracts prevent towns from examining their machine.</a:t>
            </a:r>
          </a:p>
          <a:p>
            <a:pPr>
              <a:spcAft>
                <a:spcPts val="600"/>
              </a:spcAft>
            </a:pPr>
            <a:endParaRPr lang="en-US" sz="2800" b="1" dirty="0">
              <a:solidFill>
                <a:srgbClr val="C00000"/>
              </a:solidFill>
              <a:latin typeface="Calibri"/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C00000"/>
                </a:solidFill>
                <a:latin typeface="Calibri"/>
              </a:rPr>
              <a:t>The duty not to use a device that can reach the internet  or is the approved model sits with the town that acquired it.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877824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7. Two scanner names. A modem identified in the manual.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20040" y="2157984"/>
            <a:ext cx="10972800" cy="4032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VotingWorks: </a:t>
            </a:r>
            <a:r>
              <a:rPr lang="en-US" sz="2800" dirty="0">
                <a:solidFill>
                  <a:srgbClr val="000000"/>
                </a:solidFill>
              </a:rPr>
              <a:t>2023 approved proposal included Custom America scanner. The current Version 4.0 names PageScan 6.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No town has been told which scanner is in the machine it bought.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00000"/>
                </a:solidFill>
              </a:rPr>
              <a:t>ImageCast: T</a:t>
            </a:r>
            <a:r>
              <a:rPr lang="en-US" sz="2800" dirty="0">
                <a:solidFill>
                  <a:srgbClr val="000000"/>
                </a:solidFill>
              </a:rPr>
              <a:t>he user manual describes a wireless modem and a port. Do machines in NH towns have modems?  A wireless part can sit inside invisible without examination.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Do town machines access the internet? Require recertification? No one has checked.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078992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8. The asks to the Ballot Law Commission, the Secretary of State  and the towns— yes or no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810512"/>
            <a:ext cx="1097280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1. Name the scanner, the instructions on it, and whether the machine can reach a network.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2. The town draws one up-ballot race. Hand-count it against the tape. Two more if they differ. Post both numbers. The machine total is reported.  Escalate. This is not a recount.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3. If the town cannot name the scanner or show no internet access, count the paper and ask for examination of the device.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yes or a no in the Commission minutes and in a response to the town notices.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14300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96.5 %. Thirty-four days. No action</a:t>
            </a:r>
            <a:r>
              <a:rPr lang="en-US" sz="2800" b="1" dirty="0">
                <a:solidFill>
                  <a:srgbClr val="1B365D"/>
                </a:solidFill>
              </a:rPr>
              <a:t>.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365760" y="1965960"/>
            <a:ext cx="1097280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solidFill>
                  <a:srgbClr val="000000"/>
                </a:solidFill>
              </a:rPr>
              <a:t>96.5 % of NH registered voters are poised to cast ballots in the midterms on one of these voting machines.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Thirty-four days have passed since leaders were told there was voting-machine evidence of RF activity. No one has contacted the moderator or taken action.</a:t>
            </a:r>
            <a:endParaRPr lang="en-US" sz="2400" dirty="0"/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r>
              <a:rPr lang="en-US" sz="2400" dirty="0"/>
              <a:t>We are asking your help to prompt action from those who are responsible to act.</a:t>
            </a:r>
            <a:endParaRPr lang="en-US" sz="3200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C00000"/>
                </a:solidFill>
              </a:rPr>
              <a:t>NH Risks its “First in the Nation” position with a potential of a statewide election disqualification for a failure to act.</a:t>
            </a:r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768" y="768096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65D"/>
                </a:solidFill>
              </a:rPr>
              <a:t>Sources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347472" y="1508760"/>
            <a:ext cx="10972800" cy="512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RSA 656:40, 656:41, 656:42. RSA 659:60. RSA 660:35.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https://gencourt.state.nh.us/rsa/html/LXIII/656/656-42.htm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Ballot Law Commission Decision, 15 September 2023 (effective 1 March 2024).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https://www.sos.nh.gov/sites/g/files/ehbemt561/files/inline-documents/sonh/decision-of-ballot-counting-devices-9.15.23.pdf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Election Assistance Commission, VotingWorks VxSuite 4.0, certified 15 September 2026.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https://www.eac.gov/voting-equipment/votingworks-vxsuite-4_0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ImageCast Precinct 2 User Guide 5.17::1, 26 August 2022, pages 5, 13, 44–48.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https://cdn.shopify.com/s/files/1/0273/4738/6448/files/Dominion_ICP2_UserGuide_5.17.pdf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Approved New Hampshire software is Democracy Suite 5.20, not 5.17.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Contracts: Sandown and Rye (VotingWorks); Kensington, Manchester, Jaffrey, and Danville (ImageCast / LHS).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Secretary of State machine lists, June 2026. Checklist, 8 September 2026.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https://www.sos.nh.gov/elections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Nashua Ward 9 moderator letter, 11 September 2026. Serial VAL24280040-005.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000000"/>
                </a:solidFill>
              </a:rPr>
              <a:t>Notices: Commission 17 September 2026; towns 23 September and 29 September 2026.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9768" y="9601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65D"/>
                </a:solidFill>
              </a:rPr>
              <a:t>Disclaimer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365760" y="1828800"/>
            <a:ext cx="109728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This material is not legal advice.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It is not an accusation of a crime.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It is not a finding that any result was changed or stolen.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It is not a finding that malware is present, that a machine reached the internet, or that scanner instructions were altered.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It is drawn from public records, Commission writings, vendor manuals, and contracts towns produced.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</a:rPr>
              <a:t>Consult counsel before acting.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704320" y="649224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66666"/>
                </a:solidFill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F5B7AB07-F859-4656-A1C1-DAFCFA0ACA4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957789-34B8-480C-AF9B-3EB54B9E5C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{6C3642DD-B2F3-4256-A4BA-793DC3B3AFEA}TFb63a7776-4452-49b2-8055-21efce632b726e3c8758_win32-7d1db0309ca7</Template>
  <TotalTime>201</TotalTime>
  <Words>1290</Words>
  <Application>Microsoft Macintosh PowerPoint</Application>
  <PresentationFormat>Widescreen</PresentationFormat>
  <Paragraphs>144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Franklin Gothic Book</vt:lpstr>
      <vt:lpstr>Custom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Brenda Towne</dc:creator>
  <cp:lastModifiedBy>Microsoft Office User</cp:lastModifiedBy>
  <cp:revision>5</cp:revision>
  <dcterms:created xsi:type="dcterms:W3CDTF">2026-10-12T17:42:06Z</dcterms:created>
  <dcterms:modified xsi:type="dcterms:W3CDTF">2026-10-15T02:50:57Z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